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7" r:id="rId3"/>
    <p:sldId id="276" r:id="rId4"/>
    <p:sldId id="266" r:id="rId5"/>
    <p:sldId id="271" r:id="rId6"/>
    <p:sldId id="257" r:id="rId7"/>
    <p:sldId id="259" r:id="rId8"/>
    <p:sldId id="258" r:id="rId9"/>
    <p:sldId id="263" r:id="rId10"/>
    <p:sldId id="260" r:id="rId11"/>
    <p:sldId id="262" r:id="rId12"/>
    <p:sldId id="269" r:id="rId13"/>
    <p:sldId id="270" r:id="rId14"/>
    <p:sldId id="268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>
      <p:cViewPr varScale="1">
        <p:scale>
          <a:sx n="74" d="100"/>
          <a:sy n="74" d="100"/>
        </p:scale>
        <p:origin x="994" y="2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i Toffoli" userId="a87be8d368f89275" providerId="LiveId" clId="{AB437EB2-32C2-4E23-BAC2-1B4AB0BCFC51}"/>
    <pc:docChg chg="undo custSel addSld delSld modSld">
      <pc:chgData name="Giovanni Toffoli" userId="a87be8d368f89275" providerId="LiveId" clId="{AB437EB2-32C2-4E23-BAC2-1B4AB0BCFC51}" dt="2025-02-25T14:31:39" v="292" actId="20577"/>
      <pc:docMkLst>
        <pc:docMk/>
      </pc:docMkLst>
      <pc:sldChg chg="modSp del mod">
        <pc:chgData name="Giovanni Toffoli" userId="a87be8d368f89275" providerId="LiveId" clId="{AB437EB2-32C2-4E23-BAC2-1B4AB0BCFC51}" dt="2025-02-25T14:22:22.120" v="2" actId="47"/>
        <pc:sldMkLst>
          <pc:docMk/>
          <pc:sldMk cId="820875970" sldId="272"/>
        </pc:sldMkLst>
        <pc:picChg chg="mod">
          <ac:chgData name="Giovanni Toffoli" userId="a87be8d368f89275" providerId="LiveId" clId="{AB437EB2-32C2-4E23-BAC2-1B4AB0BCFC51}" dt="2025-02-25T14:21:06.230" v="1" actId="1076"/>
          <ac:picMkLst>
            <pc:docMk/>
            <pc:sldMk cId="820875970" sldId="272"/>
            <ac:picMk id="4" creationId="{B5C60DC4-EC8D-105F-A72C-2328BD0CFED9}"/>
          </ac:picMkLst>
        </pc:picChg>
      </pc:sldChg>
      <pc:sldChg chg="del">
        <pc:chgData name="Giovanni Toffoli" userId="a87be8d368f89275" providerId="LiveId" clId="{AB437EB2-32C2-4E23-BAC2-1B4AB0BCFC51}" dt="2025-02-25T14:22:23.507" v="3" actId="47"/>
        <pc:sldMkLst>
          <pc:docMk/>
          <pc:sldMk cId="598671460" sldId="273"/>
        </pc:sldMkLst>
      </pc:sldChg>
      <pc:sldChg chg="del">
        <pc:chgData name="Giovanni Toffoli" userId="a87be8d368f89275" providerId="LiveId" clId="{AB437EB2-32C2-4E23-BAC2-1B4AB0BCFC51}" dt="2025-02-25T14:22:24.778" v="4" actId="47"/>
        <pc:sldMkLst>
          <pc:docMk/>
          <pc:sldMk cId="896952996" sldId="274"/>
        </pc:sldMkLst>
      </pc:sldChg>
      <pc:sldChg chg="add del">
        <pc:chgData name="Giovanni Toffoli" userId="a87be8d368f89275" providerId="LiveId" clId="{AB437EB2-32C2-4E23-BAC2-1B4AB0BCFC51}" dt="2025-02-25T14:22:40.518" v="7" actId="47"/>
        <pc:sldMkLst>
          <pc:docMk/>
          <pc:sldMk cId="3114260599" sldId="275"/>
        </pc:sldMkLst>
      </pc:sldChg>
      <pc:sldChg chg="modSp new mod">
        <pc:chgData name="Giovanni Toffoli" userId="a87be8d368f89275" providerId="LiveId" clId="{AB437EB2-32C2-4E23-BAC2-1B4AB0BCFC51}" dt="2025-02-25T14:31:39" v="292" actId="20577"/>
        <pc:sldMkLst>
          <pc:docMk/>
          <pc:sldMk cId="1917565799" sldId="277"/>
        </pc:sldMkLst>
        <pc:spChg chg="mod">
          <ac:chgData name="Giovanni Toffoli" userId="a87be8d368f89275" providerId="LiveId" clId="{AB437EB2-32C2-4E23-BAC2-1B4AB0BCFC51}" dt="2025-02-25T14:28:19.405" v="203" actId="20577"/>
          <ac:spMkLst>
            <pc:docMk/>
            <pc:sldMk cId="1917565799" sldId="277"/>
            <ac:spMk id="2" creationId="{A83AD515-FB3C-3CF3-E444-0B9B7B3C77B0}"/>
          </ac:spMkLst>
        </pc:spChg>
        <pc:spChg chg="mod">
          <ac:chgData name="Giovanni Toffoli" userId="a87be8d368f89275" providerId="LiveId" clId="{AB437EB2-32C2-4E23-BAC2-1B4AB0BCFC51}" dt="2025-02-25T14:31:39" v="292" actId="20577"/>
          <ac:spMkLst>
            <pc:docMk/>
            <pc:sldMk cId="1917565799" sldId="277"/>
            <ac:spMk id="3" creationId="{E05D1A81-654B-8863-E395-F65472B046BF}"/>
          </ac:spMkLst>
        </pc:spChg>
      </pc:sldChg>
      <pc:sldChg chg="new del">
        <pc:chgData name="Giovanni Toffoli" userId="a87be8d368f89275" providerId="LiveId" clId="{AB437EB2-32C2-4E23-BAC2-1B4AB0BCFC51}" dt="2025-02-25T14:24:06.556" v="9" actId="680"/>
        <pc:sldMkLst>
          <pc:docMk/>
          <pc:sldMk cId="3195744228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239F6-BE50-66B7-17E5-19E421FD5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0D6274B-1FF6-900D-3CC0-D7A747E83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2F11079-8794-0D41-8930-FFE0B1B2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D71-98BC-4D15-A0CF-BBD0AD926874}" type="datetimeFigureOut">
              <a:rPr lang="da-DK" smtClean="0"/>
              <a:t>25-02-2025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FF587C3-3FA9-D0CF-9D67-0C221CCDB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E9E6AD4-56F0-9614-2A3C-3CB21643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A23D-B45A-4E6B-8BE1-69B4FD4E4FDC}" type="slidenum">
              <a:rPr lang="da-DK" smtClean="0"/>
              <a:t>‹N›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33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F22BE6-3139-6894-6AFD-82060B61D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4F43E9E-B8DF-D3A8-4436-DD31973D0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DA806A5-8000-686B-B862-948C49F7C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D71-98BC-4D15-A0CF-BBD0AD926874}" type="datetimeFigureOut">
              <a:rPr lang="da-DK" smtClean="0"/>
              <a:t>25-02-2025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27836CE-DEBE-0409-6AEB-8B80AB475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450530-B785-29AD-FE22-CD55F60C7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A23D-B45A-4E6B-8BE1-69B4FD4E4FDC}" type="slidenum">
              <a:rPr lang="da-DK" smtClean="0"/>
              <a:t>‹N›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4953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E06AFC1-1A01-5275-4A13-E49C3BEDC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5E77F21-00F8-7CE3-8337-BDA256111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A2ECF38-D734-E883-13D0-A3F23541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D71-98BC-4D15-A0CF-BBD0AD926874}" type="datetimeFigureOut">
              <a:rPr lang="da-DK" smtClean="0"/>
              <a:t>25-02-2025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C2B73ED-0EDE-CDDB-7528-2979240A3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E51F857-4BD0-0EA4-E3A4-D6CE70E10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A23D-B45A-4E6B-8BE1-69B4FD4E4FDC}" type="slidenum">
              <a:rPr lang="da-DK" smtClean="0"/>
              <a:t>‹N›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245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7F247-11CF-B131-DE1E-D527B5145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6F078DD-DA2E-7662-C868-332FB5678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ABBF3F-A0DF-CB54-F721-B73FC7E2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D71-98BC-4D15-A0CF-BBD0AD926874}" type="datetimeFigureOut">
              <a:rPr lang="da-DK" smtClean="0"/>
              <a:t>25-02-2025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FABD859-1B5F-6024-8D1D-492B1AC8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C94615B-5119-AEB5-FA53-1C3EFF97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A23D-B45A-4E6B-8BE1-69B4FD4E4FDC}" type="slidenum">
              <a:rPr lang="da-DK" smtClean="0"/>
              <a:t>‹N›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299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66564-681D-6F8D-1A2B-09EB4FACB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FC4CA1D-6E55-F547-20EC-29CB8F591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F17A8D8-52EA-92A6-795C-7BD02509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D71-98BC-4D15-A0CF-BBD0AD926874}" type="datetimeFigureOut">
              <a:rPr lang="da-DK" smtClean="0"/>
              <a:t>25-02-2025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5548E56-86C4-241E-B24B-7DB1AE87E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DD29EF8-BFFA-A35A-4C1A-736151B4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A23D-B45A-4E6B-8BE1-69B4FD4E4FDC}" type="slidenum">
              <a:rPr lang="da-DK" smtClean="0"/>
              <a:t>‹N›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151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096805-D56B-D9FB-F974-55B4026A1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2C74B8-A548-9C0B-AF2A-632920068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C23E250-F82F-3CF5-1133-88CB9367A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4A62749-6D5F-A3F5-28FA-5283E6B7E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D71-98BC-4D15-A0CF-BBD0AD926874}" type="datetimeFigureOut">
              <a:rPr lang="da-DK" smtClean="0"/>
              <a:t>25-02-2025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546F6A0-64FD-52AA-B1F7-523D56347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5A303F3-067E-392C-ED96-60033B15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A23D-B45A-4E6B-8BE1-69B4FD4E4FDC}" type="slidenum">
              <a:rPr lang="da-DK" smtClean="0"/>
              <a:t>‹N›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017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7C250A-DC1E-5777-8FC0-135C619C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ACE0971-8244-E223-EAE7-F645922EC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21E757E-4EF1-2C41-4E3D-19E3D5978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C4441DB-ABF5-07FF-AE54-267454974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6CBD9B2-1CFC-0275-2F2B-247F8FEB48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38DB98B-9784-02C3-1539-C2209920E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D71-98BC-4D15-A0CF-BBD0AD926874}" type="datetimeFigureOut">
              <a:rPr lang="da-DK" smtClean="0"/>
              <a:t>25-02-2025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E6A8690-AB72-9004-7B75-883BB65C7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F6BE3CB-8B7B-3F18-BA1E-36D9FEB74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A23D-B45A-4E6B-8BE1-69B4FD4E4FDC}" type="slidenum">
              <a:rPr lang="da-DK" smtClean="0"/>
              <a:t>‹N›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937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83E415-20FD-FC23-C641-1F0F06281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8F07E13-D3F8-54BF-A518-35D6EC4B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D71-98BC-4D15-A0CF-BBD0AD926874}" type="datetimeFigureOut">
              <a:rPr lang="da-DK" smtClean="0"/>
              <a:t>25-02-2025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81EBAF5-0AF1-A105-F8D3-DDBC64690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EE841CE-2988-007A-3201-EB0D18B9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A23D-B45A-4E6B-8BE1-69B4FD4E4FDC}" type="slidenum">
              <a:rPr lang="da-DK" smtClean="0"/>
              <a:t>‹N›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028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28BB5A2-D90F-FE42-4C6F-E44CC4324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D71-98BC-4D15-A0CF-BBD0AD926874}" type="datetimeFigureOut">
              <a:rPr lang="da-DK" smtClean="0"/>
              <a:t>25-02-2025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FD94318-24C1-C0D6-9AAA-EF83C1A9E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7C7DCA9-FC24-BF17-50F8-77299B99F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A23D-B45A-4E6B-8BE1-69B4FD4E4FDC}" type="slidenum">
              <a:rPr lang="da-DK" smtClean="0"/>
              <a:t>‹N›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042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BBE83-5318-A1EF-9998-7ED437C22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1470944-7B92-1F32-1B00-486D39198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323502D-C4B6-B4BD-958D-367843BEC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251B0B1-7306-4FC2-05A3-8FDFA246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D71-98BC-4D15-A0CF-BBD0AD926874}" type="datetimeFigureOut">
              <a:rPr lang="da-DK" smtClean="0"/>
              <a:t>25-02-2025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A1544BC-B79B-CBB6-33B1-77B7B0372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52202AC-9930-AC9B-EA5E-9C6B2B4AE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A23D-B45A-4E6B-8BE1-69B4FD4E4FDC}" type="slidenum">
              <a:rPr lang="da-DK" smtClean="0"/>
              <a:t>‹N›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680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8D47D8-16CB-8C0C-1C5B-6F1B1B24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FCC4309-2B51-063A-2F10-23EAB1BEF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FFA11B2-E912-F978-F70F-FF6FFD73D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215D66E-C087-ECC8-123F-1104EB74B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D71-98BC-4D15-A0CF-BBD0AD926874}" type="datetimeFigureOut">
              <a:rPr lang="da-DK" smtClean="0"/>
              <a:t>25-02-2025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047C8FC-8B1E-F78D-19A9-CC89A01A1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D094FF3-0DCD-581A-C275-24C9A991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A23D-B45A-4E6B-8BE1-69B4FD4E4FDC}" type="slidenum">
              <a:rPr lang="da-DK" smtClean="0"/>
              <a:t>‹N›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8353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859B4FD-287E-B23F-F6AC-CFF52EFF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3C7E8E1-059C-10CC-44A8-649A8E001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8A197F-0726-17FE-7932-DA24EC918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36D71-98BC-4D15-A0CF-BBD0AD926874}" type="datetimeFigureOut">
              <a:rPr lang="da-DK" smtClean="0"/>
              <a:t>25-02-2025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0E8DCBE-6E5A-CF15-472E-478482D0C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90F1A0F-5BEE-1F95-E358-A670D974B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6A23D-B45A-4E6B-8BE1-69B4FD4E4FDC}" type="slidenum">
              <a:rPr lang="da-DK" smtClean="0"/>
              <a:t>‹N›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915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AD059F-053C-1B44-5061-ABDD0E315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281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Videos used in online learning</a:t>
            </a:r>
            <a:br>
              <a:rPr lang="en-US" b="1" dirty="0">
                <a:latin typeface="+mn-lt"/>
              </a:rPr>
            </a:br>
            <a:r>
              <a:rPr lang="en-US" sz="3200" b="1" i="1" dirty="0">
                <a:solidFill>
                  <a:srgbClr val="FF0000"/>
                </a:solidFill>
                <a:latin typeface="+mn-lt"/>
              </a:rPr>
              <a:t>what works best?</a:t>
            </a:r>
            <a:endParaRPr lang="en-US" b="1" i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78E5C72C-AA5F-8CC5-6955-11E3629C3599}"/>
              </a:ext>
            </a:extLst>
          </p:cNvPr>
          <p:cNvGrpSpPr/>
          <p:nvPr/>
        </p:nvGrpSpPr>
        <p:grpSpPr>
          <a:xfrm>
            <a:off x="964375" y="3226424"/>
            <a:ext cx="10630497" cy="1418942"/>
            <a:chOff x="964375" y="5439058"/>
            <a:chExt cx="10630497" cy="1418942"/>
          </a:xfrm>
        </p:grpSpPr>
        <p:pic>
          <p:nvPicPr>
            <p:cNvPr id="11" name="Billede 10">
              <a:extLst>
                <a:ext uri="{FF2B5EF4-FFF2-40B4-BE49-F238E27FC236}">
                  <a16:creationId xmlns:a16="http://schemas.microsoft.com/office/drawing/2014/main" id="{89A24ADA-81DD-85F4-A853-DA0A39130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4375" y="5439058"/>
              <a:ext cx="2565467" cy="1418942"/>
            </a:xfrm>
            <a:prstGeom prst="rect">
              <a:avLst/>
            </a:prstGeom>
          </p:spPr>
        </p:pic>
        <p:pic>
          <p:nvPicPr>
            <p:cNvPr id="12" name="Billede 11">
              <a:extLst>
                <a:ext uri="{FF2B5EF4-FFF2-40B4-BE49-F238E27FC236}">
                  <a16:creationId xmlns:a16="http://schemas.microsoft.com/office/drawing/2014/main" id="{77F3C3DF-5232-85B9-4261-622376F8A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7409" y="5445488"/>
              <a:ext cx="2621707" cy="1412512"/>
            </a:xfrm>
            <a:prstGeom prst="rect">
              <a:avLst/>
            </a:prstGeom>
          </p:spPr>
        </p:pic>
        <p:pic>
          <p:nvPicPr>
            <p:cNvPr id="13" name="Billede 12">
              <a:extLst>
                <a:ext uri="{FF2B5EF4-FFF2-40B4-BE49-F238E27FC236}">
                  <a16:creationId xmlns:a16="http://schemas.microsoft.com/office/drawing/2014/main" id="{D69A20C2-E51B-60E3-0D45-970230116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80732" y="5450920"/>
              <a:ext cx="2561546" cy="1407080"/>
            </a:xfrm>
            <a:prstGeom prst="rect">
              <a:avLst/>
            </a:prstGeom>
          </p:spPr>
        </p:pic>
        <p:pic>
          <p:nvPicPr>
            <p:cNvPr id="14" name="Billede 13">
              <a:extLst>
                <a:ext uri="{FF2B5EF4-FFF2-40B4-BE49-F238E27FC236}">
                  <a16:creationId xmlns:a16="http://schemas.microsoft.com/office/drawing/2014/main" id="{9D5B72FD-8F64-7207-83BD-38309EA5B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32556" y="5452782"/>
              <a:ext cx="2562316" cy="1405218"/>
            </a:xfrm>
            <a:prstGeom prst="rect">
              <a:avLst/>
            </a:prstGeom>
          </p:spPr>
        </p:pic>
      </p:grpSp>
      <p:sp>
        <p:nvSpPr>
          <p:cNvPr id="15" name="Titel 1">
            <a:extLst>
              <a:ext uri="{FF2B5EF4-FFF2-40B4-BE49-F238E27FC236}">
                <a16:creationId xmlns:a16="http://schemas.microsoft.com/office/drawing/2014/main" id="{5EC754EC-DB8E-2B83-95CA-5F5FE56960D1}"/>
              </a:ext>
            </a:extLst>
          </p:cNvPr>
          <p:cNvSpPr txBox="1">
            <a:spLocks/>
          </p:cNvSpPr>
          <p:nvPr/>
        </p:nvSpPr>
        <p:spPr>
          <a:xfrm>
            <a:off x="1666875" y="4715217"/>
            <a:ext cx="1057275" cy="38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800" b="1" dirty="0">
                <a:latin typeface="+mn-lt"/>
              </a:rPr>
              <a:t>Video 1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23A4DB0D-90F2-C47E-4C77-A9B769F35C7C}"/>
              </a:ext>
            </a:extLst>
          </p:cNvPr>
          <p:cNvSpPr txBox="1">
            <a:spLocks/>
          </p:cNvSpPr>
          <p:nvPr/>
        </p:nvSpPr>
        <p:spPr>
          <a:xfrm>
            <a:off x="4324350" y="4715217"/>
            <a:ext cx="1057275" cy="38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800" b="1" dirty="0">
                <a:latin typeface="+mn-lt"/>
              </a:rPr>
              <a:t>Video 2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A85CCBB8-3BAB-6D5B-5132-A055728A351C}"/>
              </a:ext>
            </a:extLst>
          </p:cNvPr>
          <p:cNvSpPr txBox="1">
            <a:spLocks/>
          </p:cNvSpPr>
          <p:nvPr/>
        </p:nvSpPr>
        <p:spPr>
          <a:xfrm>
            <a:off x="7134225" y="4715217"/>
            <a:ext cx="1057275" cy="38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800" b="1" dirty="0">
                <a:latin typeface="+mn-lt"/>
              </a:rPr>
              <a:t>Video 3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4F2C7320-3D9D-821A-E975-0530AC22A8AB}"/>
              </a:ext>
            </a:extLst>
          </p:cNvPr>
          <p:cNvSpPr txBox="1">
            <a:spLocks/>
          </p:cNvSpPr>
          <p:nvPr/>
        </p:nvSpPr>
        <p:spPr>
          <a:xfrm>
            <a:off x="9839325" y="4715217"/>
            <a:ext cx="1057275" cy="38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800" b="1" dirty="0">
                <a:latin typeface="+mn-lt"/>
              </a:rPr>
              <a:t>Video 4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5F8EBFE0-1740-80FC-FFEB-058AF3D5891D}"/>
              </a:ext>
            </a:extLst>
          </p:cNvPr>
          <p:cNvSpPr txBox="1"/>
          <p:nvPr/>
        </p:nvSpPr>
        <p:spPr>
          <a:xfrm>
            <a:off x="0" y="5129618"/>
            <a:ext cx="12192000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aim is to understand students learning processes </a:t>
            </a:r>
            <a:b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when they are faced with online learning materials</a:t>
            </a:r>
            <a:endParaRPr lang="da-DK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E66CBB0C-A7D1-C24D-9599-3868AA18D482}"/>
              </a:ext>
            </a:extLst>
          </p:cNvPr>
          <p:cNvSpPr txBox="1">
            <a:spLocks/>
          </p:cNvSpPr>
          <p:nvPr/>
        </p:nvSpPr>
        <p:spPr>
          <a:xfrm>
            <a:off x="838200" y="1838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WE-COLLAB</a:t>
            </a:r>
            <a:endParaRPr lang="en-US" b="1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4870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A52A0-8642-2D06-E7B8-BBBF16978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42" y="365125"/>
            <a:ext cx="10499558" cy="1325563"/>
          </a:xfrm>
        </p:spPr>
        <p:txBody>
          <a:bodyPr/>
          <a:lstStyle/>
          <a:p>
            <a:r>
              <a:rPr lang="da-DK" b="1" dirty="0">
                <a:latin typeface="+mn-lt"/>
              </a:rPr>
              <a:t>DATA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6DDE4E9A-E2BC-DFDE-1477-35EB60F88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877124"/>
              </p:ext>
            </p:extLst>
          </p:nvPr>
        </p:nvGraphicFramePr>
        <p:xfrm>
          <a:off x="946884" y="1904774"/>
          <a:ext cx="514911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9116">
                  <a:extLst>
                    <a:ext uri="{9D8B030D-6E8A-4147-A177-3AD203B41FA5}">
                      <a16:colId xmlns:a16="http://schemas.microsoft.com/office/drawing/2014/main" val="1153290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Voice (prosody)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867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/>
                        <a:t>Voice – Dominance Range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340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/>
                        <a:t>Voice – Valence (IQR)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50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/>
                        <a:t>Voice – Speaking Rate (IQR)</a:t>
                      </a:r>
                      <a:endParaRPr lang="en-US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688141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13588371-EF7E-E9B9-8B0D-35C08472A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814293"/>
              </p:ext>
            </p:extLst>
          </p:nvPr>
        </p:nvGraphicFramePr>
        <p:xfrm>
          <a:off x="946884" y="3674038"/>
          <a:ext cx="514911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9115">
                  <a:extLst>
                    <a:ext uri="{9D8B030D-6E8A-4147-A177-3AD203B41FA5}">
                      <a16:colId xmlns:a16="http://schemas.microsoft.com/office/drawing/2014/main" val="1268433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Eye-tracking (visual attention)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703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/>
                        <a:t>Gaze counts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78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/>
                        <a:t>Dwell time</a:t>
                      </a:r>
                      <a:endParaRPr lang="en-US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089845"/>
                  </a:ext>
                </a:extLst>
              </a:tr>
            </a:tbl>
          </a:graphicData>
        </a:graphic>
      </p:graphicFrame>
      <p:sp>
        <p:nvSpPr>
          <p:cNvPr id="3" name="Titel 1">
            <a:extLst>
              <a:ext uri="{FF2B5EF4-FFF2-40B4-BE49-F238E27FC236}">
                <a16:creationId xmlns:a16="http://schemas.microsoft.com/office/drawing/2014/main" id="{C765503F-6CE7-7202-72D1-8C7FD198BE3D}"/>
              </a:ext>
            </a:extLst>
          </p:cNvPr>
          <p:cNvSpPr txBox="1">
            <a:spLocks/>
          </p:cNvSpPr>
          <p:nvPr/>
        </p:nvSpPr>
        <p:spPr>
          <a:xfrm>
            <a:off x="854242" y="1232459"/>
            <a:ext cx="8269027" cy="38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FF0000"/>
                </a:solidFill>
                <a:latin typeface="+mn-lt"/>
              </a:rPr>
              <a:t>Independent Variables (IV)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4E0E382-1D95-F8BF-DF66-B81803E4FDDE}"/>
              </a:ext>
            </a:extLst>
          </p:cNvPr>
          <p:cNvSpPr txBox="1"/>
          <p:nvPr/>
        </p:nvSpPr>
        <p:spPr>
          <a:xfrm>
            <a:off x="7608168" y="4726885"/>
            <a:ext cx="3456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FF0000"/>
                </a:solidFill>
              </a:rPr>
              <a:t>IQR = Q</a:t>
            </a:r>
            <a:r>
              <a:rPr lang="en-US" b="1" baseline="-25000" noProof="0" dirty="0">
                <a:solidFill>
                  <a:srgbClr val="FF0000"/>
                </a:solidFill>
              </a:rPr>
              <a:t>3</a:t>
            </a:r>
            <a:r>
              <a:rPr lang="en-US" b="1" noProof="0" dirty="0">
                <a:solidFill>
                  <a:srgbClr val="FF0000"/>
                </a:solidFill>
              </a:rPr>
              <a:t> – Q</a:t>
            </a:r>
            <a:r>
              <a:rPr lang="en-US" b="1" baseline="-25000" noProof="0" dirty="0">
                <a:solidFill>
                  <a:srgbClr val="FF0000"/>
                </a:solidFill>
              </a:rPr>
              <a:t>1</a:t>
            </a:r>
            <a:br>
              <a:rPr lang="en-US" b="1" noProof="0" dirty="0">
                <a:solidFill>
                  <a:srgbClr val="FF0000"/>
                </a:solidFill>
              </a:rPr>
            </a:br>
            <a:r>
              <a:rPr lang="en-US" b="1" noProof="0" dirty="0">
                <a:solidFill>
                  <a:srgbClr val="FF0000"/>
                </a:solidFill>
              </a:rPr>
              <a:t>interquartile range</a:t>
            </a:r>
            <a:endParaRPr lang="da-DK" dirty="0">
              <a:solidFill>
                <a:srgbClr val="FF0000"/>
              </a:solidFill>
            </a:endParaRPr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ED424837-FB74-41DA-B045-360A3B93FC7C}"/>
              </a:ext>
            </a:extLst>
          </p:cNvPr>
          <p:cNvGrpSpPr/>
          <p:nvPr/>
        </p:nvGrpSpPr>
        <p:grpSpPr>
          <a:xfrm>
            <a:off x="7262440" y="1904774"/>
            <a:ext cx="4114354" cy="2779840"/>
            <a:chOff x="7262440" y="1904774"/>
            <a:chExt cx="4114354" cy="2779840"/>
          </a:xfrm>
        </p:grpSpPr>
        <p:pic>
          <p:nvPicPr>
            <p:cNvPr id="1026" name="Picture 2" descr="Can I use median formula to evaluate IQR? - Quora">
              <a:extLst>
                <a:ext uri="{FF2B5EF4-FFF2-40B4-BE49-F238E27FC236}">
                  <a16:creationId xmlns:a16="http://schemas.microsoft.com/office/drawing/2014/main" id="{9270020D-11AE-4D27-88A6-09B0BED2D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2440" y="2132857"/>
              <a:ext cx="4114354" cy="2109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Lige forbindelse 7">
              <a:extLst>
                <a:ext uri="{FF2B5EF4-FFF2-40B4-BE49-F238E27FC236}">
                  <a16:creationId xmlns:a16="http://schemas.microsoft.com/office/drawing/2014/main" id="{D1069409-10CC-EC1F-A4CC-D3BD9E6711B7}"/>
                </a:ext>
              </a:extLst>
            </p:cNvPr>
            <p:cNvCxnSpPr/>
            <p:nvPr/>
          </p:nvCxnSpPr>
          <p:spPr>
            <a:xfrm>
              <a:off x="9336360" y="1904774"/>
              <a:ext cx="0" cy="277984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B76A9079-A167-E2B3-6E71-725DD9BDBD23}"/>
                </a:ext>
              </a:extLst>
            </p:cNvPr>
            <p:cNvSpPr/>
            <p:nvPr/>
          </p:nvSpPr>
          <p:spPr>
            <a:xfrm>
              <a:off x="7262440" y="2204864"/>
              <a:ext cx="345727" cy="20375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5" name="Tekstfelt 14">
            <a:extLst>
              <a:ext uri="{FF2B5EF4-FFF2-40B4-BE49-F238E27FC236}">
                <a16:creationId xmlns:a16="http://schemas.microsoft.com/office/drawing/2014/main" id="{2869CA6A-784D-A79C-D9ED-668521D33ADC}"/>
              </a:ext>
            </a:extLst>
          </p:cNvPr>
          <p:cNvSpPr txBox="1"/>
          <p:nvPr/>
        </p:nvSpPr>
        <p:spPr>
          <a:xfrm>
            <a:off x="6808924" y="2879874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mean in lower half = </a:t>
            </a:r>
            <a:r>
              <a:rPr lang="en-US" sz="1400" b="1" noProof="0" dirty="0">
                <a:solidFill>
                  <a:srgbClr val="FF0000"/>
                </a:solidFill>
              </a:rPr>
              <a:t>Q</a:t>
            </a:r>
            <a:r>
              <a:rPr lang="en-US" sz="1400" b="1" baseline="-25000" noProof="0" dirty="0">
                <a:solidFill>
                  <a:srgbClr val="FF0000"/>
                </a:solidFill>
              </a:rPr>
              <a:t>1</a:t>
            </a:r>
            <a:endParaRPr lang="da-DK" sz="1400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FD8E92D9-B2C8-8D86-C32F-E627C02A3FBE}"/>
              </a:ext>
            </a:extLst>
          </p:cNvPr>
          <p:cNvSpPr txBox="1"/>
          <p:nvPr/>
        </p:nvSpPr>
        <p:spPr>
          <a:xfrm>
            <a:off x="9912424" y="2879874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mean in upper half = </a:t>
            </a:r>
            <a:r>
              <a:rPr lang="en-US" sz="1400" b="1" noProof="0" dirty="0">
                <a:solidFill>
                  <a:srgbClr val="FF0000"/>
                </a:solidFill>
              </a:rPr>
              <a:t>Q</a:t>
            </a:r>
            <a:r>
              <a:rPr lang="en-US" sz="1400" b="1" baseline="-25000" noProof="0" dirty="0">
                <a:solidFill>
                  <a:srgbClr val="FF0000"/>
                </a:solidFill>
              </a:rPr>
              <a:t>3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4120866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C2C080-6430-931C-5290-0A662F75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latin typeface="+mn-lt"/>
              </a:rPr>
              <a:t>Regression Analysis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FE16584-843B-0062-984B-9D908B9A7A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067886" cy="206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77E755D8-93F6-ACE5-0C3F-FB3B79422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89" y="1860084"/>
            <a:ext cx="4985720" cy="3175932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5D771196-E44B-3464-577B-7D309866D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89" y="1888660"/>
            <a:ext cx="5496031" cy="3857624"/>
          </a:xfrm>
          <a:prstGeom prst="rect">
            <a:avLst/>
          </a:prstGeom>
        </p:spPr>
      </p:pic>
      <p:sp>
        <p:nvSpPr>
          <p:cNvPr id="3" name="Pil: højre 2">
            <a:extLst>
              <a:ext uri="{FF2B5EF4-FFF2-40B4-BE49-F238E27FC236}">
                <a16:creationId xmlns:a16="http://schemas.microsoft.com/office/drawing/2014/main" id="{811D60EB-7EDE-716D-58B9-D1BB9A6EB189}"/>
              </a:ext>
            </a:extLst>
          </p:cNvPr>
          <p:cNvSpPr/>
          <p:nvPr/>
        </p:nvSpPr>
        <p:spPr>
          <a:xfrm>
            <a:off x="335281" y="2352763"/>
            <a:ext cx="747002" cy="5580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IV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6CD2C33-70C2-B270-11F8-315205B54E87}"/>
              </a:ext>
            </a:extLst>
          </p:cNvPr>
          <p:cNvSpPr/>
          <p:nvPr/>
        </p:nvSpPr>
        <p:spPr>
          <a:xfrm>
            <a:off x="7934325" y="2286000"/>
            <a:ext cx="752475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Venstre klammeparentes 4">
            <a:extLst>
              <a:ext uri="{FF2B5EF4-FFF2-40B4-BE49-F238E27FC236}">
                <a16:creationId xmlns:a16="http://schemas.microsoft.com/office/drawing/2014/main" id="{EA89C244-6D91-5CA1-66D6-DA27A7543D1D}"/>
              </a:ext>
            </a:extLst>
          </p:cNvPr>
          <p:cNvSpPr/>
          <p:nvPr/>
        </p:nvSpPr>
        <p:spPr>
          <a:xfrm>
            <a:off x="952500" y="2247900"/>
            <a:ext cx="219075" cy="752475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666EFCE-8516-4621-D65A-0692375FAC3A}"/>
              </a:ext>
            </a:extLst>
          </p:cNvPr>
          <p:cNvSpPr txBox="1">
            <a:spLocks/>
          </p:cNvSpPr>
          <p:nvPr/>
        </p:nvSpPr>
        <p:spPr>
          <a:xfrm>
            <a:off x="847725" y="1360205"/>
            <a:ext cx="8248650" cy="38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FF0000"/>
                </a:solidFill>
                <a:latin typeface="+mn-lt"/>
              </a:rPr>
              <a:t>Correct answers = Dependent Variable (DV) </a:t>
            </a:r>
          </a:p>
        </p:txBody>
      </p:sp>
    </p:spTree>
    <p:extLst>
      <p:ext uri="{BB962C8B-B14F-4D97-AF65-F5344CB8AC3E}">
        <p14:creationId xmlns:p14="http://schemas.microsoft.com/office/powerpoint/2010/main" val="3844607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3DDC47-F7CF-6201-29E9-609D697699C4}"/>
              </a:ext>
            </a:extLst>
          </p:cNvPr>
          <p:cNvSpPr/>
          <p:nvPr/>
        </p:nvSpPr>
        <p:spPr>
          <a:xfrm>
            <a:off x="861391" y="1928191"/>
            <a:ext cx="3134139" cy="16527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6CF531-AEA3-1437-AB5B-D2ECA82CC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Speaking rate – Correlation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68ADC-A5EA-D5EF-2414-63D83C5E4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1" y="4093472"/>
            <a:ext cx="8467396" cy="16527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48CC53-FA07-5133-D5E0-5551B756B5D7}"/>
              </a:ext>
            </a:extLst>
          </p:cNvPr>
          <p:cNvSpPr txBox="1"/>
          <p:nvPr/>
        </p:nvSpPr>
        <p:spPr>
          <a:xfrm>
            <a:off x="1084983" y="2175235"/>
            <a:ext cx="26869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</a:rPr>
              <a:t>0,5933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B18F9FE-87F7-F719-628A-C21833FA2EFD}"/>
              </a:ext>
            </a:extLst>
          </p:cNvPr>
          <p:cNvSpPr txBox="1">
            <a:spLocks/>
          </p:cNvSpPr>
          <p:nvPr/>
        </p:nvSpPr>
        <p:spPr>
          <a:xfrm>
            <a:off x="3991199" y="2360218"/>
            <a:ext cx="7469281" cy="893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+mn-lt"/>
              </a:rPr>
              <a:t>Correlation between voice and correct answers</a:t>
            </a:r>
          </a:p>
        </p:txBody>
      </p:sp>
    </p:spTree>
    <p:extLst>
      <p:ext uri="{BB962C8B-B14F-4D97-AF65-F5344CB8AC3E}">
        <p14:creationId xmlns:p14="http://schemas.microsoft.com/office/powerpoint/2010/main" val="1436915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CF531-AEA3-1437-AB5B-D2ECA82CC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Speaking rate – Regression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F5CC75-A0C7-D476-C269-063F0C213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75" y="1829836"/>
            <a:ext cx="55816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10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CF531-AEA3-1437-AB5B-D2ECA82CC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Revisit information – Regression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BD68C2-BA08-2BE8-3039-3E87291E2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645" y="1575904"/>
            <a:ext cx="5408709" cy="459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3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3AD515-FB3C-3CF3-E444-0B9B7B3C7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IMPORTANT NOTICE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5D1A81-654B-8863-E395-F65472B04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The original pptx file of the presentation included the 4 videos mentioned in the cover.</a:t>
            </a:r>
          </a:p>
          <a:p>
            <a:r>
              <a:rPr lang="it-IT"/>
              <a:t>Due to a storage space limitation, they have been removed from this copy of the file. </a:t>
            </a:r>
            <a:r>
              <a:rPr lang="en-US"/>
              <a:t>In case you are interested in having them, p</a:t>
            </a:r>
            <a:r>
              <a:rPr lang="it-IT"/>
              <a:t>lease contact professor Jesper Clement at CBS.</a:t>
            </a:r>
          </a:p>
        </p:txBody>
      </p:sp>
    </p:spTree>
    <p:extLst>
      <p:ext uri="{BB962C8B-B14F-4D97-AF65-F5344CB8AC3E}">
        <p14:creationId xmlns:p14="http://schemas.microsoft.com/office/powerpoint/2010/main" val="191756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AD059F-053C-1B44-5061-ABDD0E31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Testing protocol</a:t>
            </a: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E3033FD9-9F9F-CE5D-01AD-115D63A509A6}"/>
              </a:ext>
            </a:extLst>
          </p:cNvPr>
          <p:cNvGrpSpPr/>
          <p:nvPr/>
        </p:nvGrpSpPr>
        <p:grpSpPr>
          <a:xfrm>
            <a:off x="964375" y="2241668"/>
            <a:ext cx="10630497" cy="1876143"/>
            <a:chOff x="964375" y="2753008"/>
            <a:chExt cx="10630497" cy="1876143"/>
          </a:xfrm>
        </p:grpSpPr>
        <p:grpSp>
          <p:nvGrpSpPr>
            <p:cNvPr id="10" name="Gruppe 9">
              <a:extLst>
                <a:ext uri="{FF2B5EF4-FFF2-40B4-BE49-F238E27FC236}">
                  <a16:creationId xmlns:a16="http://schemas.microsoft.com/office/drawing/2014/main" id="{78E5C72C-AA5F-8CC5-6955-11E3629C3599}"/>
                </a:ext>
              </a:extLst>
            </p:cNvPr>
            <p:cNvGrpSpPr/>
            <p:nvPr/>
          </p:nvGrpSpPr>
          <p:grpSpPr>
            <a:xfrm>
              <a:off x="964375" y="2753008"/>
              <a:ext cx="10630497" cy="1418942"/>
              <a:chOff x="964375" y="5439058"/>
              <a:chExt cx="10630497" cy="1418942"/>
            </a:xfrm>
          </p:grpSpPr>
          <p:pic>
            <p:nvPicPr>
              <p:cNvPr id="11" name="Billede 10">
                <a:extLst>
                  <a:ext uri="{FF2B5EF4-FFF2-40B4-BE49-F238E27FC236}">
                    <a16:creationId xmlns:a16="http://schemas.microsoft.com/office/drawing/2014/main" id="{89A24ADA-81DD-85F4-A853-DA0A39130F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64375" y="5439058"/>
                <a:ext cx="2565467" cy="1418942"/>
              </a:xfrm>
              <a:prstGeom prst="rect">
                <a:avLst/>
              </a:prstGeom>
            </p:spPr>
          </p:pic>
          <p:pic>
            <p:nvPicPr>
              <p:cNvPr id="12" name="Billede 11">
                <a:extLst>
                  <a:ext uri="{FF2B5EF4-FFF2-40B4-BE49-F238E27FC236}">
                    <a16:creationId xmlns:a16="http://schemas.microsoft.com/office/drawing/2014/main" id="{77F3C3DF-5232-85B9-4261-622376F8A2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37409" y="5445488"/>
                <a:ext cx="2621707" cy="1412512"/>
              </a:xfrm>
              <a:prstGeom prst="rect">
                <a:avLst/>
              </a:prstGeom>
            </p:spPr>
          </p:pic>
          <p:pic>
            <p:nvPicPr>
              <p:cNvPr id="13" name="Billede 12">
                <a:extLst>
                  <a:ext uri="{FF2B5EF4-FFF2-40B4-BE49-F238E27FC236}">
                    <a16:creationId xmlns:a16="http://schemas.microsoft.com/office/drawing/2014/main" id="{D69A20C2-E51B-60E3-0D45-970230116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80732" y="5450920"/>
                <a:ext cx="2561546" cy="1407080"/>
              </a:xfrm>
              <a:prstGeom prst="rect">
                <a:avLst/>
              </a:prstGeom>
            </p:spPr>
          </p:pic>
          <p:pic>
            <p:nvPicPr>
              <p:cNvPr id="14" name="Billede 13">
                <a:extLst>
                  <a:ext uri="{FF2B5EF4-FFF2-40B4-BE49-F238E27FC236}">
                    <a16:creationId xmlns:a16="http://schemas.microsoft.com/office/drawing/2014/main" id="{9D5B72FD-8F64-7207-83BD-38309EA5B7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32556" y="5452782"/>
                <a:ext cx="2562316" cy="1405218"/>
              </a:xfrm>
              <a:prstGeom prst="rect">
                <a:avLst/>
              </a:prstGeom>
            </p:spPr>
          </p:pic>
        </p:grpSp>
        <p:sp>
          <p:nvSpPr>
            <p:cNvPr id="15" name="Titel 1">
              <a:extLst>
                <a:ext uri="{FF2B5EF4-FFF2-40B4-BE49-F238E27FC236}">
                  <a16:creationId xmlns:a16="http://schemas.microsoft.com/office/drawing/2014/main" id="{5EC754EC-DB8E-2B83-95CA-5F5FE56960D1}"/>
                </a:ext>
              </a:extLst>
            </p:cNvPr>
            <p:cNvSpPr txBox="1">
              <a:spLocks/>
            </p:cNvSpPr>
            <p:nvPr/>
          </p:nvSpPr>
          <p:spPr>
            <a:xfrm>
              <a:off x="1666875" y="4241801"/>
              <a:ext cx="1057275" cy="3873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a-DK" sz="1800" b="1" dirty="0">
                  <a:latin typeface="+mn-lt"/>
                </a:rPr>
                <a:t>Video 1</a:t>
              </a:r>
            </a:p>
          </p:txBody>
        </p:sp>
        <p:sp>
          <p:nvSpPr>
            <p:cNvPr id="16" name="Titel 1">
              <a:extLst>
                <a:ext uri="{FF2B5EF4-FFF2-40B4-BE49-F238E27FC236}">
                  <a16:creationId xmlns:a16="http://schemas.microsoft.com/office/drawing/2014/main" id="{23A4DB0D-90F2-C47E-4C77-A9B769F35C7C}"/>
                </a:ext>
              </a:extLst>
            </p:cNvPr>
            <p:cNvSpPr txBox="1">
              <a:spLocks/>
            </p:cNvSpPr>
            <p:nvPr/>
          </p:nvSpPr>
          <p:spPr>
            <a:xfrm>
              <a:off x="4324350" y="4241801"/>
              <a:ext cx="1057275" cy="3873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a-DK" sz="1800" b="1" dirty="0">
                  <a:latin typeface="+mn-lt"/>
                </a:rPr>
                <a:t>Video 2</a:t>
              </a:r>
            </a:p>
          </p:txBody>
        </p:sp>
        <p:sp>
          <p:nvSpPr>
            <p:cNvPr id="17" name="Titel 1">
              <a:extLst>
                <a:ext uri="{FF2B5EF4-FFF2-40B4-BE49-F238E27FC236}">
                  <a16:creationId xmlns:a16="http://schemas.microsoft.com/office/drawing/2014/main" id="{A85CCBB8-3BAB-6D5B-5132-A055728A351C}"/>
                </a:ext>
              </a:extLst>
            </p:cNvPr>
            <p:cNvSpPr txBox="1">
              <a:spLocks/>
            </p:cNvSpPr>
            <p:nvPr/>
          </p:nvSpPr>
          <p:spPr>
            <a:xfrm>
              <a:off x="7134225" y="4241801"/>
              <a:ext cx="1057275" cy="3873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a-DK" sz="1800" b="1" dirty="0">
                  <a:latin typeface="+mn-lt"/>
                </a:rPr>
                <a:t>Video 3</a:t>
              </a:r>
            </a:p>
          </p:txBody>
        </p:sp>
        <p:sp>
          <p:nvSpPr>
            <p:cNvPr id="18" name="Titel 1">
              <a:extLst>
                <a:ext uri="{FF2B5EF4-FFF2-40B4-BE49-F238E27FC236}">
                  <a16:creationId xmlns:a16="http://schemas.microsoft.com/office/drawing/2014/main" id="{4F2C7320-3D9D-821A-E975-0530AC22A8AB}"/>
                </a:ext>
              </a:extLst>
            </p:cNvPr>
            <p:cNvSpPr txBox="1">
              <a:spLocks/>
            </p:cNvSpPr>
            <p:nvPr/>
          </p:nvSpPr>
          <p:spPr>
            <a:xfrm>
              <a:off x="9839325" y="4241801"/>
              <a:ext cx="1057275" cy="3873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a-DK" sz="1800" b="1" dirty="0">
                  <a:latin typeface="+mn-lt"/>
                </a:rPr>
                <a:t>Video 4</a:t>
              </a:r>
            </a:p>
          </p:txBody>
        </p:sp>
      </p:grpSp>
      <p:sp>
        <p:nvSpPr>
          <p:cNvPr id="4" name="Tekstfelt 3">
            <a:extLst>
              <a:ext uri="{FF2B5EF4-FFF2-40B4-BE49-F238E27FC236}">
                <a16:creationId xmlns:a16="http://schemas.microsoft.com/office/drawing/2014/main" id="{01D1D037-DD12-271B-D7FA-C4C13C318CCF}"/>
              </a:ext>
            </a:extLst>
          </p:cNvPr>
          <p:cNvSpPr txBox="1"/>
          <p:nvPr/>
        </p:nvSpPr>
        <p:spPr>
          <a:xfrm>
            <a:off x="938066" y="1786668"/>
            <a:ext cx="1065957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Seeing four videos in randomized order</a:t>
            </a:r>
            <a:endParaRPr lang="da-DK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509FDA2-9370-36E0-E25C-58B9DBC48242}"/>
              </a:ext>
            </a:extLst>
          </p:cNvPr>
          <p:cNvSpPr txBox="1"/>
          <p:nvPr/>
        </p:nvSpPr>
        <p:spPr>
          <a:xfrm>
            <a:off x="938066" y="4397523"/>
            <a:ext cx="10659574" cy="1465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Answering multiple choice questions after each video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Giving feedback about 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interest, liking, inspiring, graphics, topic interest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50 test persons tested from November 2023 – February 2024</a:t>
            </a:r>
            <a:endParaRPr lang="da-DK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1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882F2-6288-5FEE-F616-DD598126C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40F0FC9-6F3B-D3FA-45A6-2FF66C0242CB}"/>
              </a:ext>
            </a:extLst>
          </p:cNvPr>
          <p:cNvSpPr/>
          <p:nvPr/>
        </p:nvSpPr>
        <p:spPr>
          <a:xfrm>
            <a:off x="897622" y="1801530"/>
            <a:ext cx="10515600" cy="8756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307DE8-CDE2-6DD7-D52E-999A90D1D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Major Findings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C19CB3-EE51-9A47-DCBD-017225282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036" y="1859894"/>
            <a:ext cx="10515600" cy="1026632"/>
          </a:xfrm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Making pauses in your speech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will lead to higher memory retention for online students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A188972-17A5-EA10-9B4A-7BFC7CDEC2AD}"/>
              </a:ext>
            </a:extLst>
          </p:cNvPr>
          <p:cNvSpPr/>
          <p:nvPr/>
        </p:nvSpPr>
        <p:spPr>
          <a:xfrm>
            <a:off x="897622" y="3064640"/>
            <a:ext cx="10515600" cy="8756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 indent="-271463">
              <a:buFont typeface="Arial" panose="020B0604020202020204" pitchFamily="34" charset="0"/>
              <a:buChar char="•"/>
            </a:pPr>
            <a:r>
              <a:rPr lang="en-US" sz="2800" dirty="0"/>
              <a:t>Switching tone and variation of your voice </a:t>
            </a:r>
            <a:br>
              <a:rPr lang="en-US" sz="2800" dirty="0"/>
            </a:br>
            <a:r>
              <a:rPr lang="en-US" sz="2800" dirty="0"/>
              <a:t>will lead to higher memory retention for online students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44416-90E7-7069-1B87-3A43082545C7}"/>
              </a:ext>
            </a:extLst>
          </p:cNvPr>
          <p:cNvSpPr/>
          <p:nvPr/>
        </p:nvSpPr>
        <p:spPr>
          <a:xfrm>
            <a:off x="904135" y="4331447"/>
            <a:ext cx="10512417" cy="8591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i="0" dirty="0">
                <a:solidFill>
                  <a:schemeClr val="bg1"/>
                </a:solidFill>
                <a:effectLst/>
              </a:rPr>
              <a:t>Students remember better if the presenter change speaking rate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87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882F2-6288-5FEE-F616-DD598126C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8D9B242B-1B49-A85A-B89A-D58671AE55D5}"/>
              </a:ext>
            </a:extLst>
          </p:cNvPr>
          <p:cNvSpPr/>
          <p:nvPr/>
        </p:nvSpPr>
        <p:spPr>
          <a:xfrm>
            <a:off x="904135" y="2425811"/>
            <a:ext cx="10505693" cy="885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2800" i="0" dirty="0">
                <a:solidFill>
                  <a:schemeClr val="bg1"/>
                </a:solidFill>
                <a:effectLst/>
              </a:rPr>
              <a:t>Students remember less if they only look once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307DE8-CDE2-6DD7-D52E-999A90D1D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latin typeface="+mn-lt"/>
              </a:rPr>
              <a:t>Major </a:t>
            </a:r>
            <a:r>
              <a:rPr lang="da-DK" b="1" dirty="0" err="1">
                <a:latin typeface="+mn-lt"/>
              </a:rPr>
              <a:t>Findings</a:t>
            </a:r>
            <a:endParaRPr lang="da-DK" b="1" dirty="0">
              <a:latin typeface="+mn-l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7893E18-B1B4-D772-43A2-CA0069A65ED1}"/>
              </a:ext>
            </a:extLst>
          </p:cNvPr>
          <p:cNvSpPr/>
          <p:nvPr/>
        </p:nvSpPr>
        <p:spPr>
          <a:xfrm>
            <a:off x="897622" y="3773090"/>
            <a:ext cx="10515600" cy="8756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 indent="-271463">
              <a:buFont typeface="Arial" panose="020B0604020202020204" pitchFamily="34" charset="0"/>
              <a:buChar char="•"/>
            </a:pPr>
            <a:r>
              <a:rPr lang="en-US" sz="2800" dirty="0"/>
              <a:t>A clear layout help in memorizing the content </a:t>
            </a:r>
            <a:br>
              <a:rPr lang="en-US" sz="2800" dirty="0"/>
            </a:br>
            <a:r>
              <a:rPr lang="en-US" sz="2800" dirty="0"/>
              <a:t>and prevent the students from mixing up information</a:t>
            </a:r>
          </a:p>
        </p:txBody>
      </p:sp>
    </p:spTree>
    <p:extLst>
      <p:ext uri="{BB962C8B-B14F-4D97-AF65-F5344CB8AC3E}">
        <p14:creationId xmlns:p14="http://schemas.microsoft.com/office/powerpoint/2010/main" val="2301525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34F49-EC78-7560-54DD-F176A8F50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0EB5A7-D116-5FAE-FEDB-79503DBFB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+mn-lt"/>
              </a:rPr>
              <a:t>EXAMPLE: Clear Layout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58B36A3-045D-D02B-B171-85D55F51AA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269" t="2231" r="1"/>
          <a:stretch/>
        </p:blipFill>
        <p:spPr>
          <a:xfrm>
            <a:off x="2162176" y="1962149"/>
            <a:ext cx="6864380" cy="44449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aleboble: rektangel 3">
            <a:extLst>
              <a:ext uri="{FF2B5EF4-FFF2-40B4-BE49-F238E27FC236}">
                <a16:creationId xmlns:a16="http://schemas.microsoft.com/office/drawing/2014/main" id="{F6457F4A-7A48-1B28-3B11-5E9CD45C5FB6}"/>
              </a:ext>
            </a:extLst>
          </p:cNvPr>
          <p:cNvSpPr/>
          <p:nvPr/>
        </p:nvSpPr>
        <p:spPr>
          <a:xfrm>
            <a:off x="8175458" y="1221206"/>
            <a:ext cx="2731169" cy="366962"/>
          </a:xfrm>
          <a:prstGeom prst="wedgeRectCallout">
            <a:avLst>
              <a:gd name="adj1" fmla="val -85150"/>
              <a:gd name="adj2" fmla="val 27885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Title is a distracting element</a:t>
            </a:r>
          </a:p>
        </p:txBody>
      </p:sp>
      <p:sp>
        <p:nvSpPr>
          <p:cNvPr id="6" name="Taleboble: rektangel 5">
            <a:extLst>
              <a:ext uri="{FF2B5EF4-FFF2-40B4-BE49-F238E27FC236}">
                <a16:creationId xmlns:a16="http://schemas.microsoft.com/office/drawing/2014/main" id="{C20B1AB4-3E0C-CFF3-AC8F-EAC84A2D12D2}"/>
              </a:ext>
            </a:extLst>
          </p:cNvPr>
          <p:cNvSpPr/>
          <p:nvPr/>
        </p:nvSpPr>
        <p:spPr>
          <a:xfrm>
            <a:off x="7184858" y="2688056"/>
            <a:ext cx="2731169" cy="366962"/>
          </a:xfrm>
          <a:prstGeom prst="wedgeRectCallout">
            <a:avLst>
              <a:gd name="adj1" fmla="val -85150"/>
              <a:gd name="adj2" fmla="val 27885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Learning objective in few words</a:t>
            </a:r>
          </a:p>
        </p:txBody>
      </p:sp>
    </p:spTree>
    <p:extLst>
      <p:ext uri="{BB962C8B-B14F-4D97-AF65-F5344CB8AC3E}">
        <p14:creationId xmlns:p14="http://schemas.microsoft.com/office/powerpoint/2010/main" val="3874395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3E094-2E4D-190F-2345-5381DC5F8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2D7C9-B15F-E75C-166D-2232A71DC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latin typeface="+mn-lt"/>
              </a:rPr>
              <a:t>EXAMPLE: </a:t>
            </a:r>
            <a:r>
              <a:rPr lang="en-US" b="1" dirty="0">
                <a:latin typeface="+mn-lt"/>
              </a:rPr>
              <a:t>Unclear</a:t>
            </a:r>
            <a:r>
              <a:rPr lang="da-DK" b="1" dirty="0">
                <a:latin typeface="+mn-lt"/>
              </a:rPr>
              <a:t> layout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CBC29E47-ACA7-59B9-9549-DD833B663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6525" y="2091531"/>
            <a:ext cx="6838950" cy="3819525"/>
          </a:xfrm>
        </p:spPr>
      </p:pic>
      <p:sp>
        <p:nvSpPr>
          <p:cNvPr id="3" name="Taleboble: rektangel 2">
            <a:extLst>
              <a:ext uri="{FF2B5EF4-FFF2-40B4-BE49-F238E27FC236}">
                <a16:creationId xmlns:a16="http://schemas.microsoft.com/office/drawing/2014/main" id="{DE4A4E0D-58E3-C083-6DFC-978B514EA7D8}"/>
              </a:ext>
            </a:extLst>
          </p:cNvPr>
          <p:cNvSpPr/>
          <p:nvPr/>
        </p:nvSpPr>
        <p:spPr>
          <a:xfrm>
            <a:off x="9194633" y="4535906"/>
            <a:ext cx="2731169" cy="366962"/>
          </a:xfrm>
          <a:prstGeom prst="wedgeRectCallout">
            <a:avLst>
              <a:gd name="adj1" fmla="val -85150"/>
              <a:gd name="adj2" fmla="val 27885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This reference is overlooked</a:t>
            </a:r>
          </a:p>
        </p:txBody>
      </p:sp>
      <p:sp>
        <p:nvSpPr>
          <p:cNvPr id="4" name="Taleboble: rektangel 3">
            <a:extLst>
              <a:ext uri="{FF2B5EF4-FFF2-40B4-BE49-F238E27FC236}">
                <a16:creationId xmlns:a16="http://schemas.microsoft.com/office/drawing/2014/main" id="{FF9F50E1-3A2A-2F6F-2AA0-58F7406F7264}"/>
              </a:ext>
            </a:extLst>
          </p:cNvPr>
          <p:cNvSpPr/>
          <p:nvPr/>
        </p:nvSpPr>
        <p:spPr>
          <a:xfrm>
            <a:off x="8054434" y="1613647"/>
            <a:ext cx="2731169" cy="465339"/>
          </a:xfrm>
          <a:prstGeom prst="wedgeRectCallout">
            <a:avLst>
              <a:gd name="adj1" fmla="val -85150"/>
              <a:gd name="adj2" fmla="val 27885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Two learning objectives </a:t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b="1" dirty="0">
                <a:solidFill>
                  <a:srgbClr val="FF0000"/>
                </a:solidFill>
              </a:rPr>
              <a:t>is one too many</a:t>
            </a:r>
          </a:p>
        </p:txBody>
      </p:sp>
    </p:spTree>
    <p:extLst>
      <p:ext uri="{BB962C8B-B14F-4D97-AF65-F5344CB8AC3E}">
        <p14:creationId xmlns:p14="http://schemas.microsoft.com/office/powerpoint/2010/main" val="318384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D589A-A406-9F12-D805-61D6E7204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9E782C-4E6E-D788-EFF4-C1DC96523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EXAMPLE: Confusing layout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82776DE0-C12B-28AD-86C1-5DFE35B10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6050" y="2101056"/>
            <a:ext cx="6819900" cy="3800475"/>
          </a:xfrm>
        </p:spPr>
      </p:pic>
      <p:sp>
        <p:nvSpPr>
          <p:cNvPr id="3" name="Taleboble: rektangel 2">
            <a:extLst>
              <a:ext uri="{FF2B5EF4-FFF2-40B4-BE49-F238E27FC236}">
                <a16:creationId xmlns:a16="http://schemas.microsoft.com/office/drawing/2014/main" id="{BB389653-64F5-CE5A-1BDC-0CB4E3471263}"/>
              </a:ext>
            </a:extLst>
          </p:cNvPr>
          <p:cNvSpPr/>
          <p:nvPr/>
        </p:nvSpPr>
        <p:spPr>
          <a:xfrm>
            <a:off x="9166058" y="2821406"/>
            <a:ext cx="2731169" cy="366962"/>
          </a:xfrm>
          <a:prstGeom prst="wedgeRectCallout">
            <a:avLst>
              <a:gd name="adj1" fmla="val -85150"/>
              <a:gd name="adj2" fmla="val 27885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Uncertainty in where to gaze</a:t>
            </a:r>
          </a:p>
        </p:txBody>
      </p:sp>
    </p:spTree>
    <p:extLst>
      <p:ext uri="{BB962C8B-B14F-4D97-AF65-F5344CB8AC3E}">
        <p14:creationId xmlns:p14="http://schemas.microsoft.com/office/powerpoint/2010/main" val="4028288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CD45F7-3DEE-7AFE-A317-8DEEB85BA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>
                <a:latin typeface="+mn-lt"/>
              </a:rPr>
              <a:t>Survey</a:t>
            </a:r>
            <a:r>
              <a:rPr lang="da-DK" b="1" dirty="0">
                <a:latin typeface="+mn-lt"/>
              </a:rPr>
              <a:t> data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FE36F90-CCA9-EAEF-0950-3971543AE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04" y="1421742"/>
            <a:ext cx="8256191" cy="4053849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9A8E1B0-181F-97EE-687C-D1F82564F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75" y="5439058"/>
            <a:ext cx="2565467" cy="1418942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93F1FC-BE13-CECA-7EA9-B09F0D97C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3109" y="5445488"/>
            <a:ext cx="2621707" cy="1412512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7462E33B-4155-A9E1-BC3F-4490DC767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432" y="5450920"/>
            <a:ext cx="2561546" cy="140708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67EC40DD-4997-EB69-0458-1612C60156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6831" y="5452782"/>
            <a:ext cx="2562316" cy="1405218"/>
          </a:xfrm>
          <a:prstGeom prst="rect">
            <a:avLst/>
          </a:prstGeom>
        </p:spPr>
      </p:pic>
      <p:sp>
        <p:nvSpPr>
          <p:cNvPr id="12" name="Pil: højre 11">
            <a:extLst>
              <a:ext uri="{FF2B5EF4-FFF2-40B4-BE49-F238E27FC236}">
                <a16:creationId xmlns:a16="http://schemas.microsoft.com/office/drawing/2014/main" id="{64B079C2-4BA9-283C-F1A0-332C78A51A75}"/>
              </a:ext>
            </a:extLst>
          </p:cNvPr>
          <p:cNvSpPr/>
          <p:nvPr/>
        </p:nvSpPr>
        <p:spPr>
          <a:xfrm rot="10800000">
            <a:off x="9937730" y="1971763"/>
            <a:ext cx="679077" cy="47064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E917C76-6A0B-DB06-D2A2-B4D3DB3A2A12}"/>
              </a:ext>
            </a:extLst>
          </p:cNvPr>
          <p:cNvSpPr/>
          <p:nvPr/>
        </p:nvSpPr>
        <p:spPr>
          <a:xfrm>
            <a:off x="4983480" y="1638300"/>
            <a:ext cx="2400300" cy="3558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255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335</Words>
  <Application>Microsoft Office PowerPoint</Application>
  <PresentationFormat>Widescreen</PresentationFormat>
  <Paragraphs>55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Videos used in online learning what works best?</vt:lpstr>
      <vt:lpstr>IMPORTANT NOTICE</vt:lpstr>
      <vt:lpstr>Testing protocol</vt:lpstr>
      <vt:lpstr>Major Findings</vt:lpstr>
      <vt:lpstr>Major Findings</vt:lpstr>
      <vt:lpstr>EXAMPLE: Clear Layout</vt:lpstr>
      <vt:lpstr>EXAMPLE: Unclear layout</vt:lpstr>
      <vt:lpstr>EXAMPLE: Confusing layout</vt:lpstr>
      <vt:lpstr>Survey data</vt:lpstr>
      <vt:lpstr>DATA</vt:lpstr>
      <vt:lpstr>Regression Analysis</vt:lpstr>
      <vt:lpstr>Speaking rate – Correlation</vt:lpstr>
      <vt:lpstr>Speaking rate – Regression analysis</vt:lpstr>
      <vt:lpstr>Revisit information – Regression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Findings</dc:title>
  <dc:creator>Oliver Edward Juhl Wade</dc:creator>
  <cp:lastModifiedBy>Giovanni Toffoli</cp:lastModifiedBy>
  <cp:revision>53</cp:revision>
  <dcterms:created xsi:type="dcterms:W3CDTF">2024-04-03T06:56:55Z</dcterms:created>
  <dcterms:modified xsi:type="dcterms:W3CDTF">2025-02-25T14:31:40Z</dcterms:modified>
</cp:coreProperties>
</file>